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4660"/>
  </p:normalViewPr>
  <p:slideViewPr>
    <p:cSldViewPr snapToGrid="0">
      <p:cViewPr>
        <p:scale>
          <a:sx n="80" d="100"/>
          <a:sy n="80" d="100"/>
        </p:scale>
        <p:origin x="288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E3F68-FCDB-433B-8D0F-211668C41AB9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87FD91-E04C-4E4D-868D-13C87C667D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058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E2AB5-CE1A-0282-F8C7-C098FA5515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ABCD53-AB6C-78BD-EBE8-A346991EB8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89DAA-AA77-05FD-BFC2-7695DF5E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F892C-DCA3-34D0-4E1F-84721928B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2B4FF8-C9E7-6F1C-44BC-F8515FA61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10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CDB-6705-12A6-17EB-DF8C6AF4C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FE12A8-46B7-B1D8-25B5-8C48CDF5F7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D7A86-116A-DFC4-EEF2-66CB2C41D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AB2B3-E9B5-2AD3-C9B7-D7CA28A9A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629AC-5538-9D90-8DF6-445956A5A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9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B82291-26C1-5697-A208-1486F76955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B2E976-AC29-D0FA-B6A5-79A62EC2E9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D5B42-0325-262C-29CC-F38BA044E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B00A3-1EB1-EB1E-9C20-A1DBE091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33E5A-D6FB-97D2-EB12-B11330F1A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05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90E7F-074B-C81D-6901-E2D3F6DC3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03F1C-6AA8-9893-6ADF-343453FEE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3E6B51-2295-1FD9-E916-C84BF52E1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4B1B09-A531-57A9-BC86-9B9BD25EB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50B416-75F4-8620-B376-F8631532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0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D8E19-9C9C-D00E-4FAA-16E14E6AC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EB1BB-A575-3C22-A132-E5EDC7241D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7E94D-2E09-0B19-E596-31A0D6FE6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DD0D5-518C-B83C-F5AF-8383FE234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23FA7D-54F4-B987-2B87-F60B2D654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802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8B906-1800-07FE-AAC7-56661D6D8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E871D-3E62-A740-ED91-A2191E0390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C119E5-9A5C-9A20-9A74-F9A17ACA4E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0B609-CD80-232A-EE6E-7381D7276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442C12-18EB-FF77-41C2-0C9BCFEDF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551D3-558E-409E-0D3C-87757723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8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C78EF-FF9C-4674-BE77-7270A9431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6FBDB8-417A-4A72-B3E6-F48448BA9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2BBE55-4857-3E21-F5ED-D29ED7783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BE39DE-48A5-5574-3634-770BFFC86E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501EA1-1CD2-5E49-B0C1-F27C990E1A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4908E3-41DD-78F2-5FCD-EC1BA3A0C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49C73E-1D4B-8B55-DC62-395C2EC11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82CCCD-75A2-A08A-61AF-0880170E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86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6A3F7-60A8-0A33-F6FB-60B6232A3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545DD9-E8B7-36AE-C02E-A44EA723B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8D3F3F-A386-F386-CB2F-C102A5585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6F8031-30F8-6DAD-1EEB-EF8A04D2E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41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718D7-0CC4-A523-42EF-E24ED00B2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F85D48-1630-7BEB-940C-A0924DBCC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9C65CB-C2B7-CBF6-C41E-E998AFCB6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140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82A59-2CDD-BFBA-D54C-47095E054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96D6A0-1F97-9F10-30CB-96B319EE4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B0F01-D8E5-9043-325D-3B2A27C401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079965-7DC1-F579-09E3-886229BCD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79C52A-B60F-1EFD-8175-A63E10E85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B69E80-FE42-5CF3-1C9C-3887AF80E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3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1B067-B690-11A6-7E22-1212064E6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79E5BF-1932-E930-2D9E-D6E52AAD8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E39156-4ECB-B7FD-2CD2-A422B4118F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6583C-E5A5-BEFE-E248-ADF5DFF6C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AC1D5E-B823-9713-5405-D28743D4F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26DA7-2016-4A3E-F61E-BB994D519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45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730730-F627-6904-D938-7322DE851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5CE396-B281-AB01-CDCA-5AE705025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9F55D-7D30-5A3E-4C58-7848B1B23B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87802B-C298-4814-A9EA-6FBC6D4F59CE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BE828-7C34-CB07-9BA2-419DD9A70E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11322-A090-1256-03BD-4F1E2CC3D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2C4C21-97F7-44B5-8261-9522595D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865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F37C055C-9A51-27CA-8287-A2C253EB2F3A}"/>
              </a:ext>
            </a:extLst>
          </p:cNvPr>
          <p:cNvSpPr/>
          <p:nvPr/>
        </p:nvSpPr>
        <p:spPr>
          <a:xfrm>
            <a:off x="437888" y="-30062"/>
            <a:ext cx="7741836" cy="59588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5583"/>
              </a:lnSpc>
            </a:pPr>
            <a:r>
              <a:rPr lang="en-US" sz="3200" dirty="0">
                <a:solidFill>
                  <a:srgbClr val="2E3C4E"/>
                </a:solidFill>
                <a:latin typeface="Host Grotesk Medium" pitchFamily="34" charset="0"/>
                <a:ea typeface="Host Grotesk Medium" pitchFamily="34" charset="-122"/>
                <a:cs typeface="Host Grotesk Medium" pitchFamily="34" charset="-120"/>
              </a:rPr>
              <a:t>Are you AI Ready?</a:t>
            </a: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2AEEACD9-3987-1923-C656-9C36467013B2}"/>
              </a:ext>
            </a:extLst>
          </p:cNvPr>
          <p:cNvSpPr/>
          <p:nvPr/>
        </p:nvSpPr>
        <p:spPr>
          <a:xfrm>
            <a:off x="450507" y="672604"/>
            <a:ext cx="7007702" cy="5731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875"/>
              </a:lnSpc>
            </a:pPr>
            <a:r>
              <a:rPr lang="en-US" sz="1600" dirty="0">
                <a:solidFill>
                  <a:srgbClr val="38465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Offering an AI Transformed Comprehensive Telco OSS/BSS Ecosystem</a:t>
            </a:r>
          </a:p>
          <a:p>
            <a:pPr>
              <a:lnSpc>
                <a:spcPts val="1875"/>
              </a:lnSpc>
            </a:pPr>
            <a:r>
              <a:rPr lang="en-US" sz="1600" dirty="0">
                <a:solidFill>
                  <a:srgbClr val="38465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BSSConnects reimagines your Network with Data &amp; AI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C699AF-D9C9-F8FA-8DFB-08C73E4E19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2689" y="1619555"/>
            <a:ext cx="5885738" cy="4181299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D7EBCF-8856-6C7F-E63F-909FA34E112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8492"/>
          <a:stretch/>
        </p:blipFill>
        <p:spPr>
          <a:xfrm>
            <a:off x="11185375" y="113562"/>
            <a:ext cx="690268" cy="595887"/>
          </a:xfrm>
          <a:prstGeom prst="rect">
            <a:avLst/>
          </a:prstGeom>
        </p:spPr>
      </p:pic>
      <p:sp>
        <p:nvSpPr>
          <p:cNvPr id="21" name="Text 0"/>
          <p:cNvSpPr/>
          <p:nvPr/>
        </p:nvSpPr>
        <p:spPr>
          <a:xfrm rot="5400000">
            <a:off x="9516506" y="3367509"/>
            <a:ext cx="4068618" cy="46156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875"/>
              </a:lnSpc>
            </a:pPr>
            <a:r>
              <a:rPr lang="en-US" sz="2400" b="1" dirty="0">
                <a:solidFill>
                  <a:srgbClr val="38465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AI Transformation Pipeline</a:t>
            </a:r>
          </a:p>
        </p:txBody>
      </p:sp>
      <p:sp>
        <p:nvSpPr>
          <p:cNvPr id="22" name="Text 1"/>
          <p:cNvSpPr/>
          <p:nvPr/>
        </p:nvSpPr>
        <p:spPr>
          <a:xfrm>
            <a:off x="7417662" y="1422306"/>
            <a:ext cx="3029198" cy="2833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792"/>
              </a:lnSpc>
            </a:pPr>
            <a:r>
              <a:rPr lang="en-US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Data Foundation</a:t>
            </a:r>
          </a:p>
        </p:txBody>
      </p:sp>
      <p:sp>
        <p:nvSpPr>
          <p:cNvPr id="23" name="Text 2"/>
          <p:cNvSpPr/>
          <p:nvPr/>
        </p:nvSpPr>
        <p:spPr>
          <a:xfrm>
            <a:off x="7417665" y="1756385"/>
            <a:ext cx="3767710" cy="105795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38115" indent="-238115">
              <a:lnSpc>
                <a:spcPts val="1833"/>
              </a:lnSpc>
              <a:buFont typeface="Arial" panose="020B0604020202020204" pitchFamily="34" charset="0"/>
              <a:buChar char="•"/>
            </a:pPr>
            <a:r>
              <a:rPr lang="en-US" sz="14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BSSConnects Mediation Solution</a:t>
            </a:r>
          </a:p>
          <a:p>
            <a:pPr>
              <a:lnSpc>
                <a:spcPts val="1833"/>
              </a:lnSpc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CDRs, </a:t>
            </a:r>
            <a:r>
              <a:rPr lang="en-US" sz="1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xDRs</a:t>
            </a: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session/traffic events. </a:t>
            </a:r>
          </a:p>
          <a:p>
            <a:pPr marL="238115" indent="-238115">
              <a:lnSpc>
                <a:spcPts val="1833"/>
              </a:lnSpc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OSSConnects</a:t>
            </a: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>
              <a:lnSpc>
                <a:spcPts val="1833"/>
              </a:lnSpc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 KPIs, alarms, performance metrics</a:t>
            </a:r>
          </a:p>
        </p:txBody>
      </p:sp>
      <p:sp>
        <p:nvSpPr>
          <p:cNvPr id="24" name="Text 3"/>
          <p:cNvSpPr/>
          <p:nvPr/>
        </p:nvSpPr>
        <p:spPr>
          <a:xfrm>
            <a:off x="8073775" y="3034353"/>
            <a:ext cx="1846362" cy="2307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792"/>
              </a:lnSpc>
            </a:pPr>
            <a:r>
              <a:rPr lang="en-US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AI-Ready Vector Database</a:t>
            </a:r>
          </a:p>
        </p:txBody>
      </p:sp>
      <p:sp>
        <p:nvSpPr>
          <p:cNvPr id="25" name="Text 4"/>
          <p:cNvSpPr/>
          <p:nvPr/>
        </p:nvSpPr>
        <p:spPr>
          <a:xfrm>
            <a:off x="7870108" y="3423339"/>
            <a:ext cx="3315267" cy="70779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38115" indent="-238115">
              <a:lnSpc>
                <a:spcPts val="1833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Normalization &amp; enrichment</a:t>
            </a:r>
          </a:p>
          <a:p>
            <a:pPr marL="238115" indent="-238115">
              <a:lnSpc>
                <a:spcPts val="1833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Embedding generation</a:t>
            </a:r>
          </a:p>
          <a:p>
            <a:pPr marL="238115" indent="-238115">
              <a:lnSpc>
                <a:spcPts val="1833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Stored in vector DB (RAG-ready)</a:t>
            </a:r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28066" y="4831514"/>
            <a:ext cx="443111" cy="1363938"/>
          </a:xfrm>
          <a:prstGeom prst="rect">
            <a:avLst/>
          </a:prstGeom>
        </p:spPr>
      </p:pic>
      <p:sp>
        <p:nvSpPr>
          <p:cNvPr id="27" name="Text 5"/>
          <p:cNvSpPr/>
          <p:nvPr/>
        </p:nvSpPr>
        <p:spPr>
          <a:xfrm>
            <a:off x="8474762" y="4695749"/>
            <a:ext cx="2123083" cy="23078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792"/>
              </a:lnSpc>
            </a:pPr>
            <a:r>
              <a:rPr lang="en-US" sz="16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LLM-Powered Use Cases</a:t>
            </a:r>
          </a:p>
        </p:txBody>
      </p:sp>
      <p:sp>
        <p:nvSpPr>
          <p:cNvPr id="28" name="Text 6"/>
          <p:cNvSpPr/>
          <p:nvPr/>
        </p:nvSpPr>
        <p:spPr>
          <a:xfrm>
            <a:off x="8474762" y="4952596"/>
            <a:ext cx="3203251" cy="1242856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238115" indent="-238115">
              <a:lnSpc>
                <a:spcPts val="1833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Customer Experience: chatbots</a:t>
            </a:r>
          </a:p>
          <a:p>
            <a:pPr marL="238115" indent="-238115">
              <a:lnSpc>
                <a:spcPts val="1833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Churn Prevention: risk scoring</a:t>
            </a:r>
          </a:p>
          <a:p>
            <a:pPr marL="238115" indent="-238115">
              <a:lnSpc>
                <a:spcPts val="1833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Network Ops: anomaly detection</a:t>
            </a:r>
          </a:p>
          <a:p>
            <a:pPr marL="238115" indent="-238115">
              <a:lnSpc>
                <a:spcPts val="1833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Monetization: dynamic pricing</a:t>
            </a:r>
          </a:p>
          <a:p>
            <a:pPr marL="238115" indent="-238115">
              <a:lnSpc>
                <a:spcPts val="1833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IoT &amp; 5G: predictive insights</a:t>
            </a:r>
          </a:p>
        </p:txBody>
      </p:sp>
      <p:pic>
        <p:nvPicPr>
          <p:cNvPr id="29" name="Image 3" descr="preencoded.png">
            <a:extLst>
              <a:ext uri="{FF2B5EF4-FFF2-40B4-BE49-F238E27FC236}">
                <a16:creationId xmlns:a16="http://schemas.microsoft.com/office/drawing/2014/main" id="{23BAAE7F-8224-49AE-B48E-37EC4945D6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6665" y="3139984"/>
            <a:ext cx="443111" cy="1363938"/>
          </a:xfrm>
          <a:prstGeom prst="rect">
            <a:avLst/>
          </a:prstGeom>
        </p:spPr>
      </p:pic>
      <p:pic>
        <p:nvPicPr>
          <p:cNvPr id="30" name="Image 3" descr="preencoded.png">
            <a:extLst>
              <a:ext uri="{FF2B5EF4-FFF2-40B4-BE49-F238E27FC236}">
                <a16:creationId xmlns:a16="http://schemas.microsoft.com/office/drawing/2014/main" id="{D7B4BA26-FD8D-47A4-A54D-43A7081891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3554" y="1619554"/>
            <a:ext cx="443111" cy="1308511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14869DCF-D4D0-4E30-202C-699B706A3D31}"/>
              </a:ext>
            </a:extLst>
          </p:cNvPr>
          <p:cNvSpPr txBox="1"/>
          <p:nvPr/>
        </p:nvSpPr>
        <p:spPr>
          <a:xfrm>
            <a:off x="1711133" y="6214680"/>
            <a:ext cx="8994588" cy="57311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>
            <a:defPPr>
              <a:defRPr lang="en-US"/>
            </a:defPPr>
            <a:lvl1pPr>
              <a:lnSpc>
                <a:spcPts val="1875"/>
              </a:lnSpc>
              <a:defRPr sz="1600">
                <a:solidFill>
                  <a:srgbClr val="384653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algn="ctr"/>
            <a:r>
              <a:rPr lang="en-US" b="1" dirty="0"/>
              <a:t>The future of telecom is context-aware AI</a:t>
            </a:r>
          </a:p>
          <a:p>
            <a:pPr algn="ctr"/>
            <a:r>
              <a:rPr lang="en-GB" b="1" dirty="0"/>
              <a:t>Monetize intelligence, not just connectivity</a:t>
            </a:r>
          </a:p>
        </p:txBody>
      </p:sp>
    </p:spTree>
    <p:extLst>
      <p:ext uri="{BB962C8B-B14F-4D97-AF65-F5344CB8AC3E}">
        <p14:creationId xmlns:p14="http://schemas.microsoft.com/office/powerpoint/2010/main" val="1433574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Host Grotesk Medium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A</dc:creator>
  <cp:lastModifiedBy>F A</cp:lastModifiedBy>
  <cp:revision>1</cp:revision>
  <dcterms:created xsi:type="dcterms:W3CDTF">2025-10-15T18:12:07Z</dcterms:created>
  <dcterms:modified xsi:type="dcterms:W3CDTF">2025-10-15T18:38:04Z</dcterms:modified>
</cp:coreProperties>
</file>